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307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  <p:sldId id="284" r:id="rId32"/>
    <p:sldId id="282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9144000" cy="5143500"/>
  <p:notesSz cx="6858000" cy="9144000"/>
  <p:embeddedFontLst>
    <p:embeddedFont>
      <p:font typeface="Open Sans Light"/>
      <p:regular r:id="rId58"/>
    </p:embeddedFont>
    <p:embeddedFont>
      <p:font typeface="Open Sans"/>
      <p:regular r:id="rId59"/>
    </p:embeddedFont>
    <p:embeddedFont>
      <p:font typeface="Open Sans SemiBold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font" Target="fonts/font6.fntdata"/><Relationship Id="rId62" Type="http://schemas.openxmlformats.org/officeDocument/2006/relationships/font" Target="fonts/font5.fntdata"/><Relationship Id="rId61" Type="http://schemas.openxmlformats.org/officeDocument/2006/relationships/font" Target="fonts/font4.fntdata"/><Relationship Id="rId60" Type="http://schemas.openxmlformats.org/officeDocument/2006/relationships/font" Target="fonts/font3.fntdata"/><Relationship Id="rId6" Type="http://schemas.openxmlformats.org/officeDocument/2006/relationships/slide" Target="slides/slide3.xml"/><Relationship Id="rId59" Type="http://schemas.openxmlformats.org/officeDocument/2006/relationships/font" Target="fonts/font2.fntdata"/><Relationship Id="rId58" Type="http://schemas.openxmlformats.org/officeDocument/2006/relationships/font" Target="fonts/font1.fntdata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96da1deb7_0_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c96da1deb7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8109d6052c_0_1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8109d6052c_0_1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c96da1deb7_0_2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c96da1deb7_0_2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8109d6052c_0_1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8109d6052c_0_1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96da1deb7_0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c96da1deb7_0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8109d6052c_0_1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8109d6052c_0_1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96da1deb7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c96da1deb7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8109d6052c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8109d6052c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109d6052c_0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109d6052c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c92edde7a1_0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c92edde7a1_0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8109d6052c_0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8109d6052c_0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c92edde7a1_0_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c92edde7a1_0_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c92edde7a1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c92edde7a1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109d6052c_0_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109d6052c_0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8109d6052c_0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8109d6052c_0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c96da1deb7_0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c96da1deb7_0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8109d6052c_0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8109d6052c_0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5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9982891117_0_1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273" name="Google Shape;273;g19982891117_0_1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8109d6052c_0_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8109d6052c_0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c4d8fa206e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c4d8fa206e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c92edde7a1_0_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c92edde7a1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8109d6052c_0_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8109d6052c_0_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8109d6052c_0_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8109d6052c_0_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8109d6052c_0_5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8109d6052c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8109d6052c_0_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8109d6052c_0_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8109d6052c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8109d6052c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8109d6052c_0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8109d6052c_0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8109d6052c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8109d6052c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8109d6052c_0_1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8109d6052c_0_1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109d6052c_0_1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109d6052c_0_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c96da1deb7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c96da1deb7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8109d6052c_0_1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8109d6052c_0_1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8109d6052c_0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8109d6052c_0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c96da1deb7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c96da1deb7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c96da1deb7_0_3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c96da1deb7_0_3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c96da1deb7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c96da1deb7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c96da1deb7_0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c96da1deb7_0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c96da1deb7_0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c96da1deb7_0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3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5a05ce545f_0_35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g15a05ce545f_0_35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9982891117_0_2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9982891117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:notes"/>
          <p:cNvSpPr/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96da1deb7_0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96da1deb7_0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8109d6052c_0_7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8109d6052c_0_7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96da1deb7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96da1deb7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8109d6052c_0_1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8109d6052c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Lines (Dark)">
  <p:cSld name="Section Divider - Lines (Dark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" name="Google Shape;11;p5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 panose="020B0604020202020204"/>
              <a:buNone/>
            </a:pPr>
            <a:r>
              <a:rPr lang="en-US" sz="65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 b="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" name="Google Shape;12;p50"/>
          <p:cNvPicPr preferRelativeResize="0"/>
          <p:nvPr/>
        </p:nvPicPr>
        <p:blipFill rotWithShape="1">
          <a:blip r:embed="rId3"/>
          <a:srcRect b="10"/>
          <a:stretch>
            <a:fillRect/>
          </a:stretch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2">
  <p:cSld name="TITLE_AND_BODY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5a05ce545f_0_10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g15a05ce545f_0_1045"/>
          <p:cNvSpPr txBox="1"/>
          <p:nvPr>
            <p:ph type="body" idx="1"/>
          </p:nvPr>
        </p:nvSpPr>
        <p:spPr>
          <a:xfrm>
            <a:off x="159825" y="713100"/>
            <a:ext cx="8520600" cy="3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g15a05ce545f_0_104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Lines (Violet)">
  <p:cSld name="Section Divider - Lines (Violet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8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None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8" name="Google Shape;68;p5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 panose="020B0604020202020204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 b="0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9" name="Google Shape;69;p58"/>
          <p:cNvPicPr preferRelativeResize="0"/>
          <p:nvPr/>
        </p:nvPicPr>
        <p:blipFill rotWithShape="1">
          <a:blip r:embed="rId3"/>
          <a:srcRect b="10"/>
          <a:stretch>
            <a:fillRect/>
          </a:stretch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Lines &amp; Shapes (Dark)">
  <p:cSld name="Cover - Lines &amp; Shapes (Dark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2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" name="Google Shape;15;p52"/>
          <p:cNvSpPr txBox="1"/>
          <p:nvPr>
            <p:ph type="subTitle" idx="1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16" name="Google Shape;16;p52"/>
          <p:cNvPicPr preferRelativeResize="0"/>
          <p:nvPr/>
        </p:nvPicPr>
        <p:blipFill rotWithShape="1">
          <a:blip r:embed="rId3"/>
          <a:srcRect t="3417" b="-3408"/>
          <a:stretch>
            <a:fillRect/>
          </a:stretch>
        </p:blipFill>
        <p:spPr>
          <a:xfrm>
            <a:off x="619825" y="627125"/>
            <a:ext cx="1438650" cy="2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52"/>
          <p:cNvSpPr txBox="1"/>
          <p:nvPr>
            <p:ph type="subTitle" idx="2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5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 panose="020B0604020202020204"/>
              <a:buNone/>
            </a:pPr>
            <a:r>
              <a:rPr lang="en-US" sz="65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 b="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Simple">
  <p:cSld name="TITLE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1"/>
          <p:cNvPicPr preferRelativeResize="0"/>
          <p:nvPr/>
        </p:nvPicPr>
        <p:blipFill rotWithShape="1">
          <a:blip r:embed="rId3"/>
          <a:srcRect t="3417" b="-3412"/>
          <a:stretch>
            <a:fillRect/>
          </a:stretch>
        </p:blipFill>
        <p:spPr>
          <a:xfrm>
            <a:off x="612600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1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51"/>
          <p:cNvSpPr txBox="1"/>
          <p:nvPr>
            <p:ph type="subTitle" idx="1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SemiBold"/>
              <a:buNone/>
              <a:defRPr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" name="Google Shape;23;p51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 panose="020B0604020202020204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 b="0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(Light)">
  <p:cSld name="TITLE_ONLY_1_1_1_1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5a05ce545f_0_1746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g15a05ce545f_0_174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 panose="020B0604020202020204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 b="0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" name="Google Shape;27;g15a05ce545f_0_1746"/>
          <p:cNvSpPr txBox="1"/>
          <p:nvPr>
            <p:ph type="subTitle" idx="1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g15a05ce545f_0_1746"/>
          <p:cNvSpPr txBox="1"/>
          <p:nvPr>
            <p:ph type="subTitle" idx="2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g15a05ce545f_0_1746"/>
          <p:cNvSpPr txBox="1"/>
          <p:nvPr>
            <p:ph type="subTitle" idx="3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5a05ce545f_0_1746"/>
          <p:cNvSpPr txBox="1"/>
          <p:nvPr>
            <p:ph type="subTitle" idx="4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g15a05ce545f_0_1746"/>
          <p:cNvSpPr txBox="1"/>
          <p:nvPr>
            <p:ph type="subTitle" idx="5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g15a05ce545f_0_1746"/>
          <p:cNvSpPr txBox="1"/>
          <p:nvPr>
            <p:ph type="subTitle" idx="6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3" name="Google Shape;33;g15a05ce545f_0_1746"/>
          <p:cNvPicPr preferRelativeResize="0"/>
          <p:nvPr/>
        </p:nvPicPr>
        <p:blipFill rotWithShape="1">
          <a:blip r:embed="rId2"/>
          <a:srcRect b="10"/>
          <a:stretch>
            <a:fillRect/>
          </a:stretch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Navy Top Banner">
  <p:cSld name="TITLE_ONLY_1_1_1">
    <p:bg>
      <p:bgPr>
        <a:solidFill>
          <a:schemeClr val="lt1"/>
        </a:solidFill>
        <a:effectLst/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57"/>
          <p:cNvSpPr/>
          <p:nvPr/>
        </p:nvSpPr>
        <p:spPr>
          <a:xfrm>
            <a:off x="150" y="0"/>
            <a:ext cx="9144000" cy="4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37;p57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 b="1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 panose="020B0604020202020204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 b="0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9" name="Google Shape;39;p57"/>
          <p:cNvPicPr preferRelativeResize="0"/>
          <p:nvPr/>
        </p:nvPicPr>
        <p:blipFill rotWithShape="1">
          <a:blip r:embed="rId2"/>
          <a:srcRect b="10"/>
          <a:stretch>
            <a:fillRect/>
          </a:stretch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7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- Simple">
  <p:cSld name="TITLE_1_1_1_1_1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5"/>
          <p:cNvPicPr preferRelativeResize="0"/>
          <p:nvPr/>
        </p:nvPicPr>
        <p:blipFill rotWithShape="1">
          <a:blip r:embed="rId3"/>
          <a:srcRect t="3417" b="-3412"/>
          <a:stretch>
            <a:fillRect/>
          </a:stretch>
        </p:blipFill>
        <p:spPr>
          <a:xfrm>
            <a:off x="612600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5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" name="Google Shape;44;p55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 panose="020B0604020202020204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 b="0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(Dark)">
  <p:cSld name="2 Columns (Dark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6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 panose="020B0604020202020204"/>
              <a:buNone/>
            </a:pPr>
            <a:r>
              <a:rPr lang="en-US" sz="65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 b="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48" name="Google Shape;48;p56"/>
          <p:cNvSpPr txBox="1"/>
          <p:nvPr>
            <p:ph type="subTitle" idx="1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56"/>
          <p:cNvSpPr txBox="1"/>
          <p:nvPr>
            <p:ph type="subTitle" idx="2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type="subTitle" idx="3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type="subTitle" idx="4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52" name="Google Shape;52;p56"/>
          <p:cNvPicPr preferRelativeResize="0"/>
          <p:nvPr/>
        </p:nvPicPr>
        <p:blipFill rotWithShape="1">
          <a:blip r:embed="rId3"/>
          <a:srcRect b="10"/>
          <a:stretch>
            <a:fillRect/>
          </a:stretch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3"/>
          <p:cNvSpPr txBox="1"/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5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 panose="020B0604020202020204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 b="0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6" name="Google Shape;56;p53"/>
          <p:cNvPicPr preferRelativeResize="0"/>
          <p:nvPr/>
        </p:nvPicPr>
        <p:blipFill rotWithShape="1">
          <a:blip r:embed="rId2"/>
          <a:srcRect b="10"/>
          <a:stretch>
            <a:fillRect/>
          </a:stretch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3"/>
          <p:cNvSpPr txBox="1"/>
          <p:nvPr>
            <p:ph type="body" idx="1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Divider - Shapes (Dark)">
  <p:cSld name="SECTION_HEADER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4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60" name="Google Shape;60;p5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 panose="020B0604020202020204"/>
              <a:buNone/>
            </a:pPr>
            <a:r>
              <a:rPr lang="en-US" sz="650" b="0" i="0" u="none" strike="noStrike" cap="non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 b="0" i="0" u="none" strike="noStrike" cap="non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/>
          <a:srcRect b="10"/>
          <a:stretch>
            <a:fillRect/>
          </a:stretch>
        </p:blipFill>
        <p:spPr>
          <a:xfrm>
            <a:off x="287600" y="4763627"/>
            <a:ext cx="759701" cy="14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612600" y="605125"/>
            <a:ext cx="79188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49"/>
          <p:cNvSpPr txBox="1"/>
          <p:nvPr>
            <p:ph type="body" idx="1"/>
          </p:nvPr>
        </p:nvSpPr>
        <p:spPr>
          <a:xfrm>
            <a:off x="612600" y="1553875"/>
            <a:ext cx="791880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4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20204"/>
              <a:buNone/>
              <a:defRPr sz="10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1" Type="http://schemas.openxmlformats.org/officeDocument/2006/relationships/hyperlink" Target="https://drivendata.github.io/cookiecutter-data-science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9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hyperlink" Target="https://www.linkedin.com/in/m-khattab" TargetMode="External"/><Relationship Id="rId1" Type="http://schemas.openxmlformats.org/officeDocument/2006/relationships/hyperlink" Target="mailto:mahmoud.khattab128@gmail.com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hyperlink" Target="https://www.kaggle.com/competitions/airbnb-recruiting-new-user-booking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/>
          <p:nvPr>
            <p:ph type="title"/>
          </p:nvPr>
        </p:nvSpPr>
        <p:spPr>
          <a:xfrm>
            <a:off x="612775" y="1867535"/>
            <a:ext cx="7919085" cy="194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-US" b="1"/>
              <a:t>Waiting for your attendance.</a:t>
            </a:r>
            <a:br>
              <a:rPr lang="en-US" b="1"/>
            </a:br>
            <a:r>
              <a:rPr lang="en-US" sz="1800"/>
              <a:t>We’re starting in </a:t>
            </a:r>
            <a:r>
              <a:rPr lang="en-US" sz="1800" b="1"/>
              <a:t>10mins</a:t>
            </a:r>
            <a:br>
              <a:rPr lang="en-US" sz="1800"/>
            </a:br>
            <a:br>
              <a:rPr lang="en-US" sz="1800"/>
            </a:br>
            <a:br>
              <a:rPr lang="en-US" sz="1800"/>
            </a:br>
            <a:r>
              <a:rPr lang="en-US" sz="1800"/>
              <a:t>Pleas make sure you installed </a:t>
            </a:r>
            <a:r>
              <a:rPr lang="en-US" sz="1800" b="1"/>
              <a:t>Anaconda &amp; Python</a:t>
            </a:r>
            <a:r>
              <a:rPr lang="en-US" sz="1800"/>
              <a:t> on your devices</a:t>
            </a:r>
            <a:endParaRPr lang="en-US"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96da1deb7_0_16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Understanding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8109d6052c_0_143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understanding </a:t>
            </a:r>
            <a:endParaRPr lang="en-US"/>
          </a:p>
        </p:txBody>
      </p:sp>
      <p:sp>
        <p:nvSpPr>
          <p:cNvPr id="149" name="Google Shape;149;g18109d6052c_0_143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g18109d6052c_0_143"/>
          <p:cNvSpPr txBox="1"/>
          <p:nvPr>
            <p:ph type="body" idx="2"/>
          </p:nvPr>
        </p:nvSpPr>
        <p:spPr>
          <a:xfrm>
            <a:off x="612600" y="1856875"/>
            <a:ext cx="72360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users on Airbnb can book a place to stay in </a:t>
            </a:r>
            <a:r>
              <a:rPr lang="en-US" b="1"/>
              <a:t>34,000+ cities across 190+ countries.</a:t>
            </a:r>
            <a:r>
              <a:rPr lang="en-US"/>
              <a:t> </a:t>
            </a:r>
            <a:r>
              <a:rPr lang="en-US" b="1"/>
              <a:t>By accurately predicting where a new user will book their first travel experience</a:t>
            </a:r>
            <a:r>
              <a:rPr lang="en-US"/>
              <a:t>, Airbnb can share more personalized content with their community, decrease the average time to first booking, and better forecast demand.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recruiting competition, </a:t>
            </a:r>
            <a:r>
              <a:rPr lang="en-US" b="1"/>
              <a:t>Airbnb challenges you to predict in which country a new user will make his or her first booking.</a:t>
            </a:r>
            <a:r>
              <a:rPr lang="en-US"/>
              <a:t> Kagglers who impress with their answer (and an explanation of how they got there) will be considered for an interview for the opportunity to join Airbnb's</a:t>
            </a:r>
            <a:endParaRPr lang="en-US"/>
          </a:p>
        </p:txBody>
      </p:sp>
      <p:pic>
        <p:nvPicPr>
          <p:cNvPr id="151" name="Google Shape;151;g18109d6052c_0_1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64707" y="889425"/>
            <a:ext cx="2302092" cy="7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96da1deb7_0_20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Understanding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8109d6052c_0_162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g18109d6052c_0_162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Data understanding </a:t>
            </a:r>
            <a:endParaRPr lang="en-US" sz="1500"/>
          </a:p>
        </p:txBody>
      </p:sp>
      <p:sp>
        <p:nvSpPr>
          <p:cNvPr id="163" name="Google Shape;163;g18109d6052c_0_162"/>
          <p:cNvSpPr txBox="1"/>
          <p:nvPr>
            <p:ph type="body" idx="2"/>
          </p:nvPr>
        </p:nvSpPr>
        <p:spPr>
          <a:xfrm>
            <a:off x="612600" y="1856875"/>
            <a:ext cx="72360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64" name="Google Shape;164;g18109d6052c_0_16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12605" y="470325"/>
            <a:ext cx="7477093" cy="467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8109d6052c_0_1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26607" y="508425"/>
            <a:ext cx="2302092" cy="7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c96da1deb7_0_24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Goal.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8109d6052c_0_170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goal:</a:t>
            </a:r>
            <a:endParaRPr lang="en-US"/>
          </a:p>
        </p:txBody>
      </p:sp>
      <p:sp>
        <p:nvSpPr>
          <p:cNvPr id="176" name="Google Shape;176;g18109d6052c_0_170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7" name="Google Shape;177;g18109d6052c_0_170"/>
          <p:cNvSpPr txBox="1"/>
          <p:nvPr>
            <p:ph type="body" idx="2"/>
          </p:nvPr>
        </p:nvSpPr>
        <p:spPr>
          <a:xfrm>
            <a:off x="612600" y="1742575"/>
            <a:ext cx="44013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Predict next </a:t>
            </a:r>
            <a:r>
              <a:rPr lang="en-US" sz="1700"/>
              <a:t>destination</a:t>
            </a:r>
            <a:r>
              <a:rPr lang="en-US" sz="1700"/>
              <a:t> for the travellers using AI models.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That will highly impact the process of the recommending destinations to the travellers which makes more profit to Airbnb.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Our KPI is the accuracy of the model on the test dataset.</a:t>
            </a:r>
            <a:endParaRPr sz="1500"/>
          </a:p>
        </p:txBody>
      </p:sp>
      <p:pic>
        <p:nvPicPr>
          <p:cNvPr id="178" name="Google Shape;178;g18109d6052c_0_17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264707" y="889425"/>
            <a:ext cx="2302092" cy="7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8109d6052c_0_17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922238" y="1742575"/>
            <a:ext cx="2987025" cy="29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c96da1deb7_0_28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 Implementing together.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109d6052c_0_0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/>
              <a:t>Create virtual environment.</a:t>
            </a:r>
            <a:endParaRPr lang="en-US"/>
          </a:p>
        </p:txBody>
      </p:sp>
      <p:sp>
        <p:nvSpPr>
          <p:cNvPr id="190" name="Google Shape;190;g18109d6052c_0_0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g18109d6052c_0_0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92" name="Google Shape;192;g18109d6052c_0_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7200" y="1759263"/>
            <a:ext cx="802957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/>
          <p:nvPr>
            <p:ph type="title"/>
          </p:nvPr>
        </p:nvSpPr>
        <p:spPr/>
        <p:txBody>
          <a:bodyPr/>
          <a:p>
            <a:r>
              <a:rPr lang="en-US"/>
              <a:t>The main steps:</a:t>
            </a:r>
            <a:endParaRPr lang="en-US"/>
          </a:p>
        </p:txBody>
      </p:sp>
      <p:sp>
        <p:nvSpPr>
          <p:cNvPr id="5" name="Subtitle 4"/>
          <p:cNvSpPr/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sp>
        <p:nvSpPr>
          <p:cNvPr id="6" name="Text Placeholder 5"/>
          <p:cNvSpPr/>
          <p:nvPr>
            <p:ph type="body" idx="2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en-US" sz="1600"/>
              <a:t>Setup environment.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Setup cookiecutter and create one.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Create github repo.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Create Notebooks.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Install libraries.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Analyze the data and gain insights.</a:t>
            </a:r>
            <a:endParaRPr lang="en-US" sz="1600"/>
          </a:p>
          <a:p>
            <a:pPr>
              <a:lnSpc>
                <a:spcPct val="150000"/>
              </a:lnSpc>
            </a:pPr>
            <a:r>
              <a:rPr lang="en-US" sz="1600"/>
              <a:t>Upload that to the repo.</a:t>
            </a:r>
            <a:endParaRPr lang="en-US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109d6052c_0_7"/>
          <p:cNvSpPr txBox="1"/>
          <p:nvPr>
            <p:ph type="title"/>
          </p:nvPr>
        </p:nvSpPr>
        <p:spPr>
          <a:xfrm>
            <a:off x="612600" y="889425"/>
            <a:ext cx="76551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Check the envs and activate the airbnb env </a:t>
            </a:r>
            <a:endParaRPr lang="en-US"/>
          </a:p>
        </p:txBody>
      </p:sp>
      <p:sp>
        <p:nvSpPr>
          <p:cNvPr id="198" name="Google Shape;198;g18109d6052c_0_7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g18109d6052c_0_7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0" name="Google Shape;200;g18109d6052c_0_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4578" y="1856875"/>
            <a:ext cx="7773122" cy="22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>
            <p:ph type="ctrTitle"/>
          </p:nvPr>
        </p:nvSpPr>
        <p:spPr>
          <a:xfrm>
            <a:off x="698406" y="1372712"/>
            <a:ext cx="8102775" cy="1778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 sz="3600" b="0" i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AI Programming with Python Nanodegree Program</a:t>
            </a:r>
            <a:endParaRPr lang="en-US" sz="3600" b="0" i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1" name="Google Shape;81;p3"/>
          <p:cNvSpPr txBox="1"/>
          <p:nvPr>
            <p:ph type="subTitle" idx="1"/>
          </p:nvPr>
        </p:nvSpPr>
        <p:spPr>
          <a:xfrm>
            <a:off x="612600" y="3706731"/>
            <a:ext cx="50352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400" b="1"/>
              <a:t>Mahmoud Khattab.</a:t>
            </a:r>
            <a:endParaRPr lang="en-US"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Data scientist &amp; AI sessions lead.</a:t>
            </a:r>
            <a:endParaRPr lang="en-US"/>
          </a:p>
        </p:txBody>
      </p:sp>
      <p:sp>
        <p:nvSpPr>
          <p:cNvPr id="1" name="Subtitle 0"/>
          <p:cNvSpPr/>
          <p:nvPr>
            <p:ph type="subTitle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c92edde7a1_0_1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Activate the airbnb env.</a:t>
            </a:r>
            <a:endParaRPr lang="en-US"/>
          </a:p>
        </p:txBody>
      </p:sp>
      <p:sp>
        <p:nvSpPr>
          <p:cNvPr id="206" name="Google Shape;206;g1c92edde7a1_0_1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g1c92edde7a1_0_1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08" name="Google Shape;208;g1c92edde7a1_0_1"/>
          <p:cNvPicPr preferRelativeResize="0"/>
          <p:nvPr/>
        </p:nvPicPr>
        <p:blipFill rotWithShape="1">
          <a:blip r:embed="rId1"/>
          <a:srcRect b="60908"/>
          <a:stretch>
            <a:fillRect/>
          </a:stretch>
        </p:blipFill>
        <p:spPr>
          <a:xfrm>
            <a:off x="612600" y="2344551"/>
            <a:ext cx="7255849" cy="5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8109d6052c_0_13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Install the CookieCutter</a:t>
            </a:r>
            <a:endParaRPr lang="en-US"/>
          </a:p>
        </p:txBody>
      </p:sp>
      <p:sp>
        <p:nvSpPr>
          <p:cNvPr id="214" name="Google Shape;214;g18109d6052c_0_13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5" name="Google Shape;215;g18109d6052c_0_13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6" name="Google Shape;216;g18109d6052c_0_13"/>
          <p:cNvPicPr preferRelativeResize="0"/>
          <p:nvPr/>
        </p:nvPicPr>
        <p:blipFill rotWithShape="1">
          <a:blip r:embed="rId1"/>
          <a:srcRect t="32849"/>
          <a:stretch>
            <a:fillRect/>
          </a:stretch>
        </p:blipFill>
        <p:spPr>
          <a:xfrm>
            <a:off x="612600" y="1856876"/>
            <a:ext cx="7255849" cy="90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c92edde7a1_0_21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latin typeface="Open Sans"/>
                <a:ea typeface="Open Sans"/>
                <a:cs typeface="Open Sans"/>
                <a:sym typeface="Open Sans"/>
              </a:rPr>
              <a:t>What is Cookie Cutter?</a:t>
            </a:r>
            <a:endParaRPr sz="31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latin typeface="Open Sans"/>
                <a:ea typeface="Open Sans"/>
                <a:cs typeface="Open Sans"/>
                <a:sym typeface="Open Sans"/>
              </a:rPr>
              <a:t>Why we need it?</a:t>
            </a:r>
            <a:endParaRPr sz="41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92edde7a1_0_15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g1c92edde7a1_0_15"/>
          <p:cNvSpPr txBox="1"/>
          <p:nvPr>
            <p:ph type="body" idx="2"/>
          </p:nvPr>
        </p:nvSpPr>
        <p:spPr>
          <a:xfrm>
            <a:off x="612600" y="1089650"/>
            <a:ext cx="4020300" cy="29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logical, reasonably standardized, but flexible project structure for doing and sharing data science work.</a:t>
            </a:r>
            <a:endParaRPr lang="en-US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folder structure </a:t>
            </a:r>
            <a:r>
              <a:rPr lang="en-US" b="1"/>
              <a:t>allows everyone looking at your code to understand it right away</a:t>
            </a:r>
            <a:r>
              <a:rPr lang="en-US"/>
              <a:t>. It also provides many different functions (as part of a Makefile) that simplify the workflow of your project.</a:t>
            </a:r>
            <a:endParaRPr lang="en-US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accent1"/>
                </a:solidFill>
                <a:hlinkClick r:id="rId1"/>
              </a:rPr>
              <a:t>https://drivendata.github.io/cookiecutter-data-science/</a:t>
            </a:r>
            <a:endParaRPr sz="1200"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28" name="Google Shape;228;g1c92edde7a1_0_1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701500" y="729425"/>
            <a:ext cx="4320600" cy="3859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109d6052c_0_19"/>
          <p:cNvSpPr txBox="1"/>
          <p:nvPr>
            <p:ph type="title"/>
          </p:nvPr>
        </p:nvSpPr>
        <p:spPr>
          <a:xfrm>
            <a:off x="487675" y="889425"/>
            <a:ext cx="82446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5. Navigate to the directory &amp; Create the structure.   </a:t>
            </a:r>
            <a:endParaRPr sz="2700"/>
          </a:p>
        </p:txBody>
      </p:sp>
      <p:sp>
        <p:nvSpPr>
          <p:cNvPr id="234" name="Google Shape;234;g18109d6052c_0_19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5" name="Google Shape;235;g18109d6052c_0_19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36" name="Google Shape;236;g18109d6052c_0_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12600" y="1856863"/>
            <a:ext cx="733425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109d6052c_0_25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2" name="Google Shape;242;g18109d6052c_0_25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the structure</a:t>
            </a:r>
            <a:endParaRPr lang="en-US"/>
          </a:p>
        </p:txBody>
      </p:sp>
      <p:sp>
        <p:nvSpPr>
          <p:cNvPr id="243" name="Google Shape;243;g18109d6052c_0_25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44" name="Google Shape;244;g18109d6052c_0_2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52524" y="614075"/>
            <a:ext cx="6865875" cy="443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96da1deb7_0_4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 important libraries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109d6052c_0_31"/>
          <p:cNvSpPr txBox="1"/>
          <p:nvPr>
            <p:ph type="title"/>
          </p:nvPr>
        </p:nvSpPr>
        <p:spPr>
          <a:xfrm>
            <a:off x="612600" y="705613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Install required libraries.</a:t>
            </a:r>
            <a:endParaRPr lang="en-US"/>
          </a:p>
        </p:txBody>
      </p:sp>
      <p:sp>
        <p:nvSpPr>
          <p:cNvPr id="255" name="Google Shape;255;g18109d6052c_0_31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6" name="Google Shape;256;g18109d6052c_0_31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7" name="Google Shape;257;g18109d6052c_0_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8075" y="1787000"/>
            <a:ext cx="8743251" cy="25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"/>
          <p:cNvSpPr txBox="1"/>
          <p:nvPr>
            <p:ph type="ctrTitle"/>
          </p:nvPr>
        </p:nvSpPr>
        <p:spPr>
          <a:xfrm>
            <a:off x="0" y="1951800"/>
            <a:ext cx="91440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/>
              <a:t>10 mins Break!</a:t>
            </a:r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9982891117_0_130"/>
          <p:cNvSpPr txBox="1"/>
          <p:nvPr>
            <p:ph type="ctrTitle"/>
          </p:nvPr>
        </p:nvSpPr>
        <p:spPr>
          <a:xfrm>
            <a:off x="0" y="1671625"/>
            <a:ext cx="91440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 sz="4000"/>
              <a:t>Welcome Back!</a:t>
            </a:r>
            <a:endParaRPr lang="en-US" sz="4000"/>
          </a:p>
        </p:txBody>
      </p:sp>
      <p:pic>
        <p:nvPicPr>
          <p:cNvPr id="276" name="Google Shape;276;g19982891117_0_13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165184" y="1905280"/>
            <a:ext cx="666470" cy="66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c4d8fa206e_0_26"/>
          <p:cNvSpPr txBox="1"/>
          <p:nvPr>
            <p:ph type="subTitle" idx="1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93" name="Google Shape;93;g1c4d8fa206e_0_26"/>
          <p:cNvSpPr txBox="1"/>
          <p:nvPr>
            <p:ph type="subTitle" idx="3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94" name="Google Shape;94;g1c4d8fa206e_0_26"/>
          <p:cNvSpPr txBox="1"/>
          <p:nvPr>
            <p:ph type="subTitle" idx="4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</a:p>
        </p:txBody>
      </p:sp>
      <p:sp>
        <p:nvSpPr>
          <p:cNvPr id="95" name="Google Shape;95;g1c4d8fa206e_0_26"/>
          <p:cNvSpPr txBox="1"/>
          <p:nvPr>
            <p:ph type="subTitle" idx="5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96" name="Google Shape;96;g1c4d8fa206e_0_26"/>
          <p:cNvSpPr txBox="1"/>
          <p:nvPr>
            <p:ph type="subTitle" idx="6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</a:p>
        </p:txBody>
      </p:sp>
      <p:pic>
        <p:nvPicPr>
          <p:cNvPr id="97" name="Google Shape;97;g1c4d8fa206e_0_2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c4d8fa206e_0_2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5000" y="0"/>
            <a:ext cx="2468901" cy="24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1c4d8fa206e_0_26"/>
          <p:cNvSpPr txBox="1"/>
          <p:nvPr/>
        </p:nvSpPr>
        <p:spPr>
          <a:xfrm>
            <a:off x="548650" y="2674625"/>
            <a:ext cx="28881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 panose="020B0604020202020204"/>
              <a:buNone/>
            </a:pPr>
            <a:r>
              <a:rPr lang="en-US" sz="2500" b="1" i="0" u="none" strike="noStrike" cap="none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Happy New Year guys!</a:t>
            </a:r>
            <a:endParaRPr sz="2500" b="1" i="0" u="none" strike="noStrike" cap="none">
              <a:solidFill>
                <a:srgbClr val="98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8109d6052c_0_37"/>
          <p:cNvSpPr txBox="1"/>
          <p:nvPr>
            <p:ph type="title"/>
          </p:nvPr>
        </p:nvSpPr>
        <p:spPr>
          <a:xfrm>
            <a:off x="612775" y="740410"/>
            <a:ext cx="8232140" cy="71945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7. Create the notebooks with meaningful names</a:t>
            </a:r>
            <a:endParaRPr sz="2700"/>
          </a:p>
        </p:txBody>
      </p:sp>
      <p:sp>
        <p:nvSpPr>
          <p:cNvPr id="263" name="Google Shape;263;g18109d6052c_0_37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4" name="Google Shape;264;g18109d6052c_0_37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65" name="Google Shape;265;g18109d6052c_0_37"/>
          <p:cNvPicPr preferRelativeResize="0"/>
          <p:nvPr/>
        </p:nvPicPr>
        <p:blipFill rotWithShape="1">
          <a:blip r:embed="rId1"/>
          <a:srcRect t="61075" r="24248"/>
          <a:stretch>
            <a:fillRect/>
          </a:stretch>
        </p:blipFill>
        <p:spPr>
          <a:xfrm>
            <a:off x="612600" y="1856900"/>
            <a:ext cx="7396651" cy="193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c92edde7a1_0_27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GitHub Repo.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8109d6052c_0_47"/>
          <p:cNvSpPr txBox="1"/>
          <p:nvPr>
            <p:ph type="title"/>
          </p:nvPr>
        </p:nvSpPr>
        <p:spPr>
          <a:xfrm>
            <a:off x="612600" y="577795"/>
            <a:ext cx="6034800" cy="63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</a:t>
            </a:r>
            <a:endParaRPr lang="en-US"/>
          </a:p>
        </p:txBody>
      </p:sp>
      <p:sp>
        <p:nvSpPr>
          <p:cNvPr id="287" name="Google Shape;287;g18109d6052c_0_47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8" name="Google Shape;288;g18109d6052c_0_47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89" name="Google Shape;289;g18109d6052c_0_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744060"/>
            <a:ext cx="9144001" cy="302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8109d6052c_0_53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Git commands: (git status, git init)</a:t>
            </a:r>
            <a:endParaRPr sz="2500"/>
          </a:p>
        </p:txBody>
      </p:sp>
      <p:sp>
        <p:nvSpPr>
          <p:cNvPr id="295" name="Google Shape;295;g18109d6052c_0_53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6" name="Google Shape;296;g18109d6052c_0_53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97" name="Google Shape;297;g18109d6052c_0_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37150" y="1856875"/>
            <a:ext cx="8556670" cy="25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8109d6052c_0_59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3" name="Google Shape;303;g18109d6052c_0_59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4" name="Google Shape;304;g18109d6052c_0_59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05" name="Google Shape;305;g18109d6052c_0_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3813" y="109538"/>
            <a:ext cx="9096375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8109d6052c_0_65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1" name="Google Shape;311;g18109d6052c_0_65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2" name="Google Shape;312;g18109d6052c_0_65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13" name="Google Shape;313;g18109d6052c_0_6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4775" y="1038225"/>
            <a:ext cx="893445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8109d6052c_0_89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19" name="Google Shape;319;g18109d6052c_0_89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0" name="Google Shape;320;g18109d6052c_0_89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21" name="Google Shape;321;g18109d6052c_0_8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72523" y="565750"/>
            <a:ext cx="6105101" cy="42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109d6052c_0_95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7" name="Google Shape;327;g18109d6052c_0_95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8" name="Google Shape;328;g18109d6052c_0_95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29" name="Google Shape;329;g18109d6052c_0_9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725" y="1347788"/>
            <a:ext cx="89725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109d6052c_0_101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5" name="Google Shape;335;g18109d6052c_0_101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6" name="Google Shape;336;g18109d6052c_0_101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37" name="Google Shape;337;g18109d6052c_0_10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7163" y="547688"/>
            <a:ext cx="882967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109d6052c_0_111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3" name="Google Shape;343;g18109d6052c_0_111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4" name="Google Shape;344;g18109d6052c_0_111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45" name="Google Shape;345;g18109d6052c_0_11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6809"/>
            <a:ext cx="9143999" cy="5109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 txBox="1"/>
          <p:nvPr>
            <p:ph type="ctrTitle"/>
          </p:nvPr>
        </p:nvSpPr>
        <p:spPr>
          <a:xfrm>
            <a:off x="548640" y="1135380"/>
            <a:ext cx="8016240" cy="292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</a:pPr>
            <a:r>
              <a:rPr lang="en-US"/>
              <a:t>Project Session.</a:t>
            </a:r>
            <a:br>
              <a:rPr lang="en-US"/>
            </a:br>
            <a:r>
              <a:rPr lang="en-US" sz="1800"/>
              <a:t>End-to-end, standard, and real-life project in data science.</a:t>
            </a:r>
            <a:endParaRPr lang="en-US"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8109d6052c_0_117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1" name="Google Shape;351;g18109d6052c_0_117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Repo created</a:t>
            </a:r>
            <a:endParaRPr lang="en-US"/>
          </a:p>
        </p:txBody>
      </p:sp>
      <p:sp>
        <p:nvSpPr>
          <p:cNvPr id="352" name="Google Shape;352;g18109d6052c_0_117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53" name="Google Shape;353;g18109d6052c_0_1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59563" y="470750"/>
            <a:ext cx="6660274" cy="467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c96da1deb7_0_0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Notebooks</a:t>
            </a: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8109d6052c_0_123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Notebooks</a:t>
            </a:r>
            <a:endParaRPr lang="en-US"/>
          </a:p>
        </p:txBody>
      </p:sp>
      <p:sp>
        <p:nvSpPr>
          <p:cNvPr id="364" name="Google Shape;364;g18109d6052c_0_123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5" name="Google Shape;365;g18109d6052c_0_123"/>
          <p:cNvSpPr txBox="1"/>
          <p:nvPr>
            <p:ph type="body" idx="2"/>
          </p:nvPr>
        </p:nvSpPr>
        <p:spPr>
          <a:xfrm>
            <a:off x="830575" y="1722125"/>
            <a:ext cx="5816700" cy="269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Exploration.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Preprocessing.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Cleaning.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Analysis.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Features Engineering.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Modeling.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Scripting.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Deployment.</a:t>
            </a:r>
            <a:endParaRPr lang="en-US"/>
          </a:p>
        </p:txBody>
      </p:sp>
      <p:pic>
        <p:nvPicPr>
          <p:cNvPr id="366" name="Google Shape;366;g18109d6052c_0_1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935005" y="1302025"/>
            <a:ext cx="2325069" cy="269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8109d6052c_0_71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AutoNum type="arabicPeriod"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Exploration Notebook.</a:t>
            </a:r>
            <a:endParaRPr sz="3600"/>
          </a:p>
        </p:txBody>
      </p:sp>
      <p:sp>
        <p:nvSpPr>
          <p:cNvPr id="372" name="Google Shape;372;g18109d6052c_0_71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3" name="Google Shape;373;g18109d6052c_0_71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Explore data.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See samples of data.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Make sure about the same files and Columns.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c96da1deb7_0_32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2. Pre-processing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Notebook.</a:t>
            </a:r>
            <a:endParaRPr sz="3600"/>
          </a:p>
        </p:txBody>
      </p:sp>
      <p:sp>
        <p:nvSpPr>
          <p:cNvPr id="379" name="Google Shape;379;g1c96da1deb7_0_32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0" name="Google Shape;380;g1c96da1deb7_0_32"/>
          <p:cNvSpPr txBox="1"/>
          <p:nvPr>
            <p:ph type="body" idx="2"/>
          </p:nvPr>
        </p:nvSpPr>
        <p:spPr>
          <a:xfrm>
            <a:off x="612600" y="1699250"/>
            <a:ext cx="6557700" cy="27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Choose the </a:t>
            </a:r>
            <a:r>
              <a:rPr lang="en-US" b="1"/>
              <a:t>right data types</a:t>
            </a:r>
            <a:r>
              <a:rPr lang="en-US"/>
              <a:t> of your columns.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Change </a:t>
            </a:r>
            <a:r>
              <a:rPr lang="en-US" b="1"/>
              <a:t>data types</a:t>
            </a:r>
            <a:r>
              <a:rPr lang="en-US"/>
              <a:t> from one to another which helps you in all the project.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Dropping</a:t>
            </a:r>
            <a:r>
              <a:rPr lang="en-US"/>
              <a:t> wrong and unrelated data.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At the end </a:t>
            </a:r>
            <a:r>
              <a:rPr lang="en-US" b="1"/>
              <a:t>export data</a:t>
            </a:r>
            <a:r>
              <a:rPr lang="en-US"/>
              <a:t> into the </a:t>
            </a:r>
            <a:r>
              <a:rPr lang="en-US" b="1"/>
              <a:t>Pickle processed dataset file</a:t>
            </a:r>
            <a:r>
              <a:rPr lang="en-US"/>
              <a:t>. 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c96da1deb7_0_38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3. Cleaning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Notebook.</a:t>
            </a:r>
            <a:endParaRPr sz="3600"/>
          </a:p>
        </p:txBody>
      </p:sp>
      <p:sp>
        <p:nvSpPr>
          <p:cNvPr id="386" name="Google Shape;386;g1c96da1deb7_0_38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7" name="Google Shape;387;g1c96da1deb7_0_38"/>
          <p:cNvSpPr txBox="1"/>
          <p:nvPr>
            <p:ph type="body" idx="2"/>
          </p:nvPr>
        </p:nvSpPr>
        <p:spPr>
          <a:xfrm>
            <a:off x="612600" y="1699250"/>
            <a:ext cx="6034800" cy="27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Check the </a:t>
            </a:r>
            <a:r>
              <a:rPr lang="en-US" b="1"/>
              <a:t>missing values</a:t>
            </a:r>
            <a:r>
              <a:rPr lang="en-US"/>
              <a:t> Nans  and handle them.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Check the </a:t>
            </a:r>
            <a:r>
              <a:rPr lang="en-US" b="1"/>
              <a:t>duplicates</a:t>
            </a:r>
            <a:r>
              <a:rPr lang="en-US"/>
              <a:t> and handle them.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Check the </a:t>
            </a:r>
            <a:r>
              <a:rPr lang="en-US" b="1"/>
              <a:t>Unknowns </a:t>
            </a:r>
            <a:r>
              <a:rPr lang="en-US"/>
              <a:t>and handle them.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At the end </a:t>
            </a:r>
            <a:r>
              <a:rPr lang="en-US" b="1"/>
              <a:t>export data</a:t>
            </a:r>
            <a:r>
              <a:rPr lang="en-US"/>
              <a:t> into the </a:t>
            </a:r>
            <a:r>
              <a:rPr lang="en-US" b="1"/>
              <a:t>Pickle processed dataset file</a:t>
            </a:r>
            <a:r>
              <a:rPr lang="en-US"/>
              <a:t>. 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c96da1deb7_0_45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4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Analysis Notebook.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3600"/>
          </a:p>
        </p:txBody>
      </p:sp>
      <p:sp>
        <p:nvSpPr>
          <p:cNvPr id="393" name="Google Shape;393;g1c96da1deb7_0_45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4" name="Google Shape;394;g1c96da1deb7_0_45"/>
          <p:cNvSpPr txBox="1"/>
          <p:nvPr>
            <p:ph type="body" idx="2"/>
          </p:nvPr>
        </p:nvSpPr>
        <p:spPr>
          <a:xfrm>
            <a:off x="612600" y="1699250"/>
            <a:ext cx="6034800" cy="27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Ask good </a:t>
            </a:r>
            <a:r>
              <a:rPr lang="en-US" b="1"/>
              <a:t>questions and try to answer</a:t>
            </a:r>
            <a:r>
              <a:rPr lang="en-US"/>
              <a:t> them.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Visualize the </a:t>
            </a:r>
            <a:r>
              <a:rPr lang="en-US" b="1"/>
              <a:t>un-ivariate, BI-Variate, and multi-Variate.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Show all important </a:t>
            </a:r>
            <a:r>
              <a:rPr lang="en-US" b="1"/>
              <a:t>Descriptive </a:t>
            </a:r>
            <a:r>
              <a:rPr lang="en-US"/>
              <a:t>statistics.</a:t>
            </a:r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c96da1deb7_0_51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. Features Engineering Notebook..</a:t>
            </a:r>
            <a:endParaRPr sz="3600"/>
          </a:p>
        </p:txBody>
      </p:sp>
      <p:sp>
        <p:nvSpPr>
          <p:cNvPr id="400" name="Google Shape;400;g1c96da1deb7_0_51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1" name="Google Shape;401;g1c96da1deb7_0_51"/>
          <p:cNvSpPr txBox="1"/>
          <p:nvPr>
            <p:ph type="body" idx="2"/>
          </p:nvPr>
        </p:nvSpPr>
        <p:spPr>
          <a:xfrm>
            <a:off x="612600" y="1699250"/>
            <a:ext cx="6108300" cy="27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Choose the </a:t>
            </a:r>
            <a:r>
              <a:rPr lang="en-US" b="1"/>
              <a:t>important features to train</a:t>
            </a:r>
            <a:r>
              <a:rPr lang="en-US"/>
              <a:t> the models on.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Create more than one features set </a:t>
            </a:r>
            <a:r>
              <a:rPr lang="en-US"/>
              <a:t>to train the model like to train it on all the dataset and/or choose some </a:t>
            </a:r>
            <a:r>
              <a:rPr lang="en-US"/>
              <a:t>specific</a:t>
            </a:r>
            <a:r>
              <a:rPr lang="en-US"/>
              <a:t> set of features to train on.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b="1"/>
              <a:t>Create and extract</a:t>
            </a:r>
            <a:r>
              <a:rPr lang="en-US"/>
              <a:t> new features based on the current ones.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c96da1deb7_0_57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6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. Modelling Notebook..</a:t>
            </a:r>
            <a:endParaRPr sz="3600"/>
          </a:p>
        </p:txBody>
      </p:sp>
      <p:sp>
        <p:nvSpPr>
          <p:cNvPr id="407" name="Google Shape;407;g1c96da1deb7_0_57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8" name="Google Shape;408;g1c96da1deb7_0_57"/>
          <p:cNvSpPr txBox="1"/>
          <p:nvPr>
            <p:ph type="body" idx="2"/>
          </p:nvPr>
        </p:nvSpPr>
        <p:spPr>
          <a:xfrm>
            <a:off x="612600" y="1699250"/>
            <a:ext cx="6108300" cy="2716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Create more than one model to test it on the more than one features set.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Use the Cross-Validation </a:t>
            </a:r>
            <a:r>
              <a:rPr lang="en-US"/>
              <a:t>concept in the train/test split ; To make tuning for the Hyperparameters and get higher scores.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and Evaluate your models.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Use the help of AutoML libraries.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Save your model as a checkpoint.  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-US"/>
              <a:t>Open Area for Questions and suggestions.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9982891117_0_213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</a:p>
        </p:txBody>
      </p:sp>
      <p:sp>
        <p:nvSpPr>
          <p:cNvPr id="105" name="Google Shape;105;g19982891117_0_213"/>
          <p:cNvSpPr txBox="1"/>
          <p:nvPr>
            <p:ph type="title"/>
          </p:nvPr>
        </p:nvSpPr>
        <p:spPr>
          <a:xfrm>
            <a:off x="612600" y="491300"/>
            <a:ext cx="71826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Our todays content:</a:t>
            </a:r>
            <a:endParaRPr lang="en-US"/>
          </a:p>
        </p:txBody>
      </p:sp>
      <p:sp>
        <p:nvSpPr>
          <p:cNvPr id="106" name="Google Shape;106;g19982891117_0_213"/>
          <p:cNvSpPr txBox="1"/>
          <p:nvPr>
            <p:ph type="body" idx="2"/>
          </p:nvPr>
        </p:nvSpPr>
        <p:spPr>
          <a:xfrm>
            <a:off x="612600" y="1494400"/>
            <a:ext cx="5621100" cy="28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Introduction to </a:t>
            </a:r>
            <a:r>
              <a:rPr lang="en-US" sz="1600" b="1"/>
              <a:t>Data science lifecycle.</a:t>
            </a:r>
            <a:endParaRPr lang="en-US" sz="1600" b="1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 b="1"/>
              <a:t>Overview </a:t>
            </a:r>
            <a:r>
              <a:rPr lang="en-US" sz="1600"/>
              <a:t>about the project.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Understand the </a:t>
            </a:r>
            <a:r>
              <a:rPr lang="en-US" sz="1600" b="1"/>
              <a:t>requirements</a:t>
            </a:r>
            <a:r>
              <a:rPr lang="en-US" sz="1600"/>
              <a:t>.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Prepare the </a:t>
            </a:r>
            <a:r>
              <a:rPr lang="en-US" sz="1600" b="1"/>
              <a:t>environment</a:t>
            </a:r>
            <a:r>
              <a:rPr lang="en-US" sz="1600"/>
              <a:t>.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Start </a:t>
            </a:r>
            <a:r>
              <a:rPr lang="en-US" sz="1600" b="1"/>
              <a:t>implementation</a:t>
            </a:r>
            <a:r>
              <a:rPr lang="en-US" sz="1600"/>
              <a:t>.</a:t>
            </a:r>
            <a:endParaRPr sz="1600"/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 sz="1600"/>
              <a:t>Uploading the code to </a:t>
            </a:r>
            <a:r>
              <a:rPr lang="en-US" sz="1600" b="1"/>
              <a:t>Github repo</a:t>
            </a:r>
            <a:r>
              <a:rPr lang="en-US" sz="1600"/>
              <a:t>. </a:t>
            </a:r>
            <a:endParaRPr sz="1600"/>
          </a:p>
        </p:txBody>
      </p:sp>
      <p:pic>
        <p:nvPicPr>
          <p:cNvPr id="107" name="Google Shape;107;g19982891117_0_2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842274" y="591186"/>
            <a:ext cx="554725" cy="55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9982891117_0_2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62975" y="937450"/>
            <a:ext cx="1776225" cy="17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a05ce545f_0_3535"/>
          <p:cNvSpPr txBox="1"/>
          <p:nvPr>
            <p:ph type="ctrTitle"/>
          </p:nvPr>
        </p:nvSpPr>
        <p:spPr>
          <a:xfrm>
            <a:off x="612600" y="102375"/>
            <a:ext cx="8295600" cy="25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sz="2500"/>
              <a:t>Before finishing feel free to reach me If you have any question, 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sz="2500"/>
              <a:t>ideas, 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sz="2500"/>
              <a:t>suggestions </a:t>
            </a:r>
            <a:endParaRPr sz="25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 sz="2500"/>
              <a:t>or even a thought.</a:t>
            </a:r>
            <a:endParaRPr sz="2500"/>
          </a:p>
        </p:txBody>
      </p:sp>
      <p:sp>
        <p:nvSpPr>
          <p:cNvPr id="419" name="Google Shape;419;g15a05ce545f_0_3535"/>
          <p:cNvSpPr txBox="1"/>
          <p:nvPr>
            <p:ph type="subTitle" idx="4294967295"/>
          </p:nvPr>
        </p:nvSpPr>
        <p:spPr>
          <a:xfrm>
            <a:off x="612600" y="2808525"/>
            <a:ext cx="6870300" cy="10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Slack: Mahmoud Khattab_Udacity_SL</a:t>
            </a: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Slack Channel : sl-mahmoud</a:t>
            </a: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Email: </a:t>
            </a:r>
            <a:r>
              <a:rPr lang="en-US" sz="1400" b="0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1"/>
              </a:rPr>
              <a:t>mahmoud.khattab128@gmail.com</a:t>
            </a: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LinkedIn: </a:t>
            </a:r>
            <a:r>
              <a:rPr lang="en-US" sz="1400" b="0" i="0" u="sng" strike="noStrike" cap="non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MahmoudKhattab-Lnkdn</a:t>
            </a: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</a:pPr>
            <a:endParaRPr sz="1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20" name="Google Shape;420;g15a05ce545f_0_353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22602" y="1930026"/>
            <a:ext cx="368150" cy="3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5a05ce545f_0_3535"/>
          <p:cNvPicPr preferRelativeResize="0"/>
          <p:nvPr/>
        </p:nvPicPr>
        <p:blipFill rotWithShape="1">
          <a:blip r:embed="rId4"/>
          <a:srcRect l="475" r="474"/>
          <a:stretch>
            <a:fillRect/>
          </a:stretch>
        </p:blipFill>
        <p:spPr>
          <a:xfrm>
            <a:off x="1505425" y="1209300"/>
            <a:ext cx="368150" cy="3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5a05ce545f_0_3535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983025" y="841151"/>
            <a:ext cx="368150" cy="3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5a05ce545f_0_3535"/>
          <p:cNvPicPr preferRelativeResize="0"/>
          <p:nvPr/>
        </p:nvPicPr>
        <p:blipFill rotWithShape="1">
          <a:blip r:embed="rId6"/>
          <a:srcRect l="475" r="474"/>
          <a:stretch>
            <a:fillRect/>
          </a:stretch>
        </p:blipFill>
        <p:spPr>
          <a:xfrm>
            <a:off x="2351174" y="1534676"/>
            <a:ext cx="368150" cy="3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 txBox="1"/>
          <p:nvPr>
            <p:ph type="title"/>
          </p:nvPr>
        </p:nvSpPr>
        <p:spPr>
          <a:xfrm>
            <a:off x="612600" y="1596268"/>
            <a:ext cx="7918800" cy="1739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5400"/>
              <a:t>Thank You</a:t>
            </a:r>
            <a:endParaRPr sz="5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96da1deb7_0_8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 lifecycle.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8109d6052c_0_78"/>
          <p:cNvSpPr txBox="1"/>
          <p:nvPr>
            <p:ph type="title"/>
          </p:nvPr>
        </p:nvSpPr>
        <p:spPr>
          <a:xfrm>
            <a:off x="365750" y="889425"/>
            <a:ext cx="6281700" cy="71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CRISP_DM Data Science </a:t>
            </a:r>
            <a:r>
              <a:rPr lang="en-US" sz="2100"/>
              <a:t>Methodology</a:t>
            </a:r>
            <a:endParaRPr sz="2100"/>
          </a:p>
        </p:txBody>
      </p:sp>
      <p:sp>
        <p:nvSpPr>
          <p:cNvPr id="119" name="Google Shape;119;g18109d6052c_0_78"/>
          <p:cNvSpPr txBox="1"/>
          <p:nvPr>
            <p:ph type="subTitle" idx="1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g18109d6052c_0_78"/>
          <p:cNvSpPr txBox="1"/>
          <p:nvPr>
            <p:ph type="body" idx="2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Business Understanding.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Understanding.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Data Preparation.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Modelling.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Evaluation.</a:t>
            </a:r>
            <a:endParaRPr lang="en-US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Deployment.</a:t>
            </a:r>
            <a:endParaRPr lang="en-US"/>
          </a:p>
        </p:txBody>
      </p:sp>
      <p:pic>
        <p:nvPicPr>
          <p:cNvPr id="121" name="Google Shape;121;g18109d6052c_0_7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085590" y="707390"/>
            <a:ext cx="5339715" cy="427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c96da1deb7_0_12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Project.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109d6052c_0_150"/>
          <p:cNvSpPr txBox="1"/>
          <p:nvPr>
            <p:ph type="title"/>
          </p:nvPr>
        </p:nvSpPr>
        <p:spPr>
          <a:xfrm>
            <a:off x="0" y="3116575"/>
            <a:ext cx="9144000" cy="10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Airbnb Predicting the destination of travellers.</a:t>
            </a: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hlink"/>
                </a:solidFill>
                <a:hlinkClick r:id="rId1"/>
              </a:rPr>
              <a:t>https://www.kaggle.com/competitions/airbnb-recruiting-new-user-bookings</a:t>
            </a:r>
            <a:endParaRPr sz="1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</p:txBody>
      </p:sp>
      <p:sp>
        <p:nvSpPr>
          <p:cNvPr id="132" name="Google Shape;132;g18109d6052c_0_150"/>
          <p:cNvSpPr txBox="1"/>
          <p:nvPr>
            <p:ph type="subTitle" idx="1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3" name="Google Shape;133;g18109d6052c_0_150"/>
          <p:cNvSpPr txBox="1"/>
          <p:nvPr>
            <p:ph type="subTitle" idx="2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4" name="Google Shape;134;g18109d6052c_0_150"/>
          <p:cNvSpPr txBox="1"/>
          <p:nvPr>
            <p:ph type="subTitle" idx="3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g18109d6052c_0_150"/>
          <p:cNvSpPr txBox="1"/>
          <p:nvPr>
            <p:ph type="subTitle" idx="4"/>
          </p:nvPr>
        </p:nvSpPr>
        <p:spPr>
          <a:xfrm>
            <a:off x="3709850" y="2564325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g18109d6052c_0_150"/>
          <p:cNvSpPr txBox="1"/>
          <p:nvPr>
            <p:ph type="subTitle" idx="5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g18109d6052c_0_150"/>
          <p:cNvSpPr txBox="1"/>
          <p:nvPr>
            <p:ph type="subTitle" idx="6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38" name="Google Shape;138;g18109d6052c_0_15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764088" y="882150"/>
            <a:ext cx="5615925" cy="17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Udacity Rebrand">
  <a:themeElements>
    <a:clrScheme name="Simple Light">
      <a:dk1>
        <a:srgbClr val="0B0B0B"/>
      </a:dk1>
      <a:lt1>
        <a:srgbClr val="FFFFFF"/>
      </a:lt1>
      <a:dk2>
        <a:srgbClr val="171A53"/>
      </a:dk2>
      <a:lt2>
        <a:srgbClr val="F6F6F6"/>
      </a:lt2>
      <a:accent1>
        <a:srgbClr val="2015FF"/>
      </a:accent1>
      <a:accent2>
        <a:srgbClr val="00C5A1"/>
      </a:accent2>
      <a:accent3>
        <a:srgbClr val="DBE2E8"/>
      </a:accent3>
      <a:accent4>
        <a:srgbClr val="BDEA09"/>
      </a:accent4>
      <a:accent5>
        <a:srgbClr val="F4CCCC"/>
      </a:accent5>
      <a:accent6>
        <a:srgbClr val="B181FF"/>
      </a:accent6>
      <a:hlink>
        <a:srgbClr val="201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4420</Words>
  <Application>WPS Presentation</Application>
  <PresentationFormat/>
  <Paragraphs>180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1" baseType="lpstr">
      <vt:lpstr>Arial</vt:lpstr>
      <vt:lpstr>SimSun</vt:lpstr>
      <vt:lpstr>Wingdings</vt:lpstr>
      <vt:lpstr>Arial</vt:lpstr>
      <vt:lpstr>Open Sans Light</vt:lpstr>
      <vt:lpstr>Open Sans</vt:lpstr>
      <vt:lpstr>Open Sans SemiBold</vt:lpstr>
      <vt:lpstr>Microsoft YaHei</vt:lpstr>
      <vt:lpstr>Arial Unicode MS</vt:lpstr>
      <vt:lpstr>Udacity Rebrand</vt:lpstr>
      <vt:lpstr>Waiting for your attendance. We’re starting in 5 mins</vt:lpstr>
      <vt:lpstr>AI Programming with Python Nanodegree Program</vt:lpstr>
      <vt:lpstr>PowerPoint 演示文稿</vt:lpstr>
      <vt:lpstr>Project Session.</vt:lpstr>
      <vt:lpstr>Our todays content:</vt:lpstr>
      <vt:lpstr>Data Science lifecycle.</vt:lpstr>
      <vt:lpstr>CRISP_DM Data Science Methodology</vt:lpstr>
      <vt:lpstr>Our Project.</vt:lpstr>
      <vt:lpstr>https://www.kaggle.com/competitions/airbnb-recruiting-new-user-bookings</vt:lpstr>
      <vt:lpstr>Business Understanding</vt:lpstr>
      <vt:lpstr>Business understanding </vt:lpstr>
      <vt:lpstr>Data Understanding</vt:lpstr>
      <vt:lpstr>PowerPoint 演示文稿</vt:lpstr>
      <vt:lpstr>Our Goal.</vt:lpstr>
      <vt:lpstr>Our goal:</vt:lpstr>
      <vt:lpstr>Start Implementing together.</vt:lpstr>
      <vt:lpstr>Create virtual environment.</vt:lpstr>
      <vt:lpstr>PowerPoint 演示文稿</vt:lpstr>
      <vt:lpstr>2. Check the envs and activate the airbnb env </vt:lpstr>
      <vt:lpstr>3. Activate the airbnb env.</vt:lpstr>
      <vt:lpstr>4. Install the CookieCutter</vt:lpstr>
      <vt:lpstr>Why we need it?</vt:lpstr>
      <vt:lpstr>PowerPoint 演示文稿</vt:lpstr>
      <vt:lpstr>5. Navigate to the directory &amp; Create the structure.   </vt:lpstr>
      <vt:lpstr>PowerPoint 演示文稿</vt:lpstr>
      <vt:lpstr>Install important libraries</vt:lpstr>
      <vt:lpstr>6. Install required libraries.</vt:lpstr>
      <vt:lpstr>10 mins Break!</vt:lpstr>
      <vt:lpstr>Welcome Back!</vt:lpstr>
      <vt:lpstr>7. Create the notebooks with meaningful names</vt:lpstr>
      <vt:lpstr>Create GitHub Repo.</vt:lpstr>
      <vt:lpstr>Create Repo</vt:lpstr>
      <vt:lpstr>Git commands: (git status, git init)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Notebooks</vt:lpstr>
      <vt:lpstr>Notebooks</vt:lpstr>
      <vt:lpstr>Exploration Notebook.</vt:lpstr>
      <vt:lpstr>2. Pre-processing Notebook.</vt:lpstr>
      <vt:lpstr>3. Cleaning Notebook.</vt:lpstr>
      <vt:lpstr>4. Analysis Notebook..</vt:lpstr>
      <vt:lpstr>5. Features Engineering Notebook..</vt:lpstr>
      <vt:lpstr>6. Modelling Notebook..</vt:lpstr>
      <vt:lpstr>Open Area for Questions and suggestions.</vt:lpstr>
      <vt:lpstr>or even a thought.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Waiting for your attendance. We’re starting in 10mins   Pleas make sure you installed Anaconda &amp; Python on your devices</dc:title>
  <dc:creator/>
  <cp:lastModifiedBy>Mahmoud Khattab</cp:lastModifiedBy>
  <cp:revision>6</cp:revision>
  <dcterms:created xsi:type="dcterms:W3CDTF">2023-01-09T14:28:33Z</dcterms:created>
  <dcterms:modified xsi:type="dcterms:W3CDTF">2023-01-09T17:53:54Z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3E0F744D0DA04428B3E84F2EEA9986E0</vt:lpwstr>
  </property>
  <property fmtid="{D5CDD505-2E9C-101B-9397-08002B2CF9AE}" pid="3" name="KSOProductBuildVer">
    <vt:lpwstr>1033-11.2.0.11440</vt:lpwstr>
  </property>
</Properties>
</file>